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86" r:id="rId5"/>
    <p:sldId id="280" r:id="rId6"/>
    <p:sldId id="281" r:id="rId7"/>
    <p:sldId id="263" r:id="rId8"/>
    <p:sldId id="283" r:id="rId9"/>
    <p:sldId id="293" r:id="rId10"/>
    <p:sldId id="287" r:id="rId11"/>
    <p:sldId id="291" r:id="rId12"/>
    <p:sldId id="259" r:id="rId13"/>
    <p:sldId id="288" r:id="rId14"/>
    <p:sldId id="260" r:id="rId15"/>
    <p:sldId id="289" r:id="rId16"/>
    <p:sldId id="294" r:id="rId17"/>
    <p:sldId id="290" r:id="rId18"/>
    <p:sldId id="266" r:id="rId19"/>
    <p:sldId id="279" r:id="rId20"/>
  </p:sldIdLst>
  <p:sldSz cx="24387175" cy="13716000"/>
  <p:notesSz cx="13716000" cy="24387175"/>
  <p:embeddedFontLst>
    <p:embeddedFont>
      <p:font typeface="Inter" panose="02000503000000020004" pitchFamily="2" charset="0"/>
      <p:regular r:id="rId22"/>
      <p:bold r:id="rId23"/>
    </p:embeddedFont>
    <p:embeddedFont>
      <p:font typeface="Source Code Pro" panose="020B0509030403020204" pitchFamily="49" charset="0"/>
      <p:regular r:id="rId24"/>
      <p:bold r:id="rId25"/>
      <p:italic r:id="rId26"/>
      <p:boldItalic r:id="rId27"/>
    </p:embeddedFont>
    <p:embeddedFont>
      <p:font typeface="Source Code Pro SemiBold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gOUUIuuRB4uiXm9DdWjdjk/k9A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30"/>
  </p:normalViewPr>
  <p:slideViewPr>
    <p:cSldViewPr snapToGrid="0">
      <p:cViewPr varScale="1">
        <p:scale>
          <a:sx n="59" d="100"/>
          <a:sy n="59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" name="Google Shape;2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4498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" name="Google Shape;2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4868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" name="Google Shape;2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962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" name="Google Shape;2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642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" name="Google Shape;2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2084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" name="Google Shape;2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" name="Google Shape;3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" name="Google Shape;2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4451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3798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514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3395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4299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hyperlink" Target="https://unsplash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28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09"/>
            <a:ext cx="24386031" cy="137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54607" y="762000"/>
            <a:ext cx="9132441" cy="24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0693400"/>
            <a:ext cx="9157845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"/>
          <p:cNvSpPr/>
          <p:nvPr/>
        </p:nvSpPr>
        <p:spPr>
          <a:xfrm>
            <a:off x="562707" y="2252134"/>
            <a:ext cx="23528216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r>
              <a:rPr lang="en-US" sz="9600" b="1" dirty="0" err="1">
                <a:solidFill>
                  <a:srgbClr val="00F0C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EfficientNeT</a:t>
            </a:r>
            <a:r>
              <a:rPr lang="en-US" sz="9600" b="1" dirty="0">
                <a:solidFill>
                  <a:srgbClr val="00F0C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DT and VANET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r>
              <a:rPr lang="en-US" sz="9600" b="1" dirty="0">
                <a:solidFill>
                  <a:srgbClr val="00F0C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(Convolutional Neural Networks) </a:t>
            </a:r>
            <a:r>
              <a:rPr lang="en-US" sz="9600" b="1" i="0" u="none" strike="noStrike" cap="none" dirty="0">
                <a:solidFill>
                  <a:srgbClr val="00F0C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lang="en-US" sz="9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6223605" y="6663266"/>
            <a:ext cx="13760053" cy="3008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Source Code Pro SemiBold"/>
              <a:buNone/>
            </a:pPr>
            <a:r>
              <a:rPr lang="en-US" sz="6400" dirty="0">
                <a:solidFill>
                  <a:srgbClr val="FFFFFF"/>
                </a:solidFill>
                <a:latin typeface="Source Code Pro SemiBold"/>
                <a:ea typeface="Source Code Pro SemiBold"/>
                <a:cs typeface="Calibri"/>
                <a:sym typeface="Source Code Pro SemiBold"/>
              </a:rPr>
              <a:t>Research Talk </a:t>
            </a:r>
            <a:br>
              <a:rPr lang="en-US" sz="6400" dirty="0">
                <a:solidFill>
                  <a:srgbClr val="FFFFFF"/>
                </a:solidFill>
                <a:latin typeface="Source Code Pro SemiBold"/>
                <a:ea typeface="Source Code Pro SemiBold"/>
                <a:cs typeface="Calibri"/>
                <a:sym typeface="Source Code Pro SemiBold"/>
              </a:rPr>
            </a:br>
            <a:r>
              <a:rPr lang="en-US" sz="6400" dirty="0">
                <a:solidFill>
                  <a:srgbClr val="FFFFFF"/>
                </a:solidFill>
                <a:latin typeface="Source Code Pro SemiBold"/>
                <a:ea typeface="Source Code Pro SemiBold"/>
                <a:cs typeface="Calibri"/>
                <a:sym typeface="Source Code Pro SemiBold"/>
              </a:rPr>
              <a:t>by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Source Code Pro SemiBold"/>
              <a:buNone/>
            </a:pPr>
            <a:r>
              <a:rPr lang="en-US" sz="6400" b="0" i="0" u="none" strike="noStrike" cap="none" dirty="0">
                <a:solidFill>
                  <a:srgbClr val="FFFFFF"/>
                </a:solidFill>
                <a:latin typeface="Source Code Pro SemiBold"/>
                <a:ea typeface="Source Code Pro SemiBold"/>
                <a:cs typeface="Calibri"/>
                <a:sym typeface="Source Code Pro SemiBold"/>
              </a:rPr>
              <a:t>Qasim Zia</a:t>
            </a:r>
            <a:endParaRPr sz="6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22;p1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523340" y="10820400"/>
            <a:ext cx="711289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2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4"/>
            <a:ext cx="24386031" cy="137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8946" y="0"/>
            <a:ext cx="3556410" cy="745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0515600"/>
            <a:ext cx="1181248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309838" y="7454900"/>
            <a:ext cx="1114189" cy="494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473959" y="1473200"/>
            <a:ext cx="4949433" cy="111405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2768946" y="5335815"/>
            <a:ext cx="11736464" cy="258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endParaRPr sz="1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9DA6C-9743-C68D-ACEA-D558FD2A86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3062" y="3055806"/>
            <a:ext cx="15536171" cy="745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07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2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09"/>
            <a:ext cx="24386031" cy="137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8946" y="0"/>
            <a:ext cx="3556410" cy="745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0515600"/>
            <a:ext cx="1181248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309838" y="7454900"/>
            <a:ext cx="1114189" cy="494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473959" y="1473200"/>
            <a:ext cx="4949433" cy="111405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2768946" y="5335815"/>
            <a:ext cx="11736464" cy="258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r>
              <a:rPr lang="en-US" sz="12800" b="1" dirty="0">
                <a:solidFill>
                  <a:srgbClr val="00F0C3"/>
                </a:solidFill>
                <a:latin typeface="Source Code Pro"/>
                <a:ea typeface="Source Code Pro"/>
                <a:cs typeface="Calibri"/>
                <a:sym typeface="Source Code Pro"/>
              </a:rPr>
              <a:t>02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r>
              <a:rPr lang="en-US" sz="12800" b="1" dirty="0">
                <a:solidFill>
                  <a:srgbClr val="00F0C3"/>
                </a:solidFill>
                <a:latin typeface="Source Code Pro"/>
                <a:ea typeface="Source Code Pro"/>
                <a:cs typeface="Calibri"/>
                <a:sym typeface="Source Code Pro"/>
              </a:rPr>
              <a:t>DT-VANET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endParaRPr sz="1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1195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28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4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4"/>
            <a:ext cx="24386031" cy="137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930400"/>
            <a:ext cx="4712289" cy="98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3890919" y="921065"/>
            <a:ext cx="18628995" cy="162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8000"/>
              <a:buFont typeface="Source Code Pro"/>
              <a:buNone/>
            </a:pPr>
            <a:r>
              <a:rPr lang="en-US" sz="8000" b="1" i="0" u="none" strike="noStrike" cap="none" dirty="0">
                <a:solidFill>
                  <a:srgbClr val="00F0C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DT-VANET Current Architecture </a:t>
            </a:r>
            <a:endParaRPr lang="en-US"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4343943" y="5016500"/>
            <a:ext cx="8861474" cy="673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14086061" y="5016500"/>
            <a:ext cx="8861474" cy="673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C9F89-E711-2F60-0105-63B79B40C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289" y="2542432"/>
            <a:ext cx="17514205" cy="102678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2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4"/>
            <a:ext cx="24386031" cy="137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8946" y="0"/>
            <a:ext cx="3556410" cy="745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0515600"/>
            <a:ext cx="1181248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309838" y="7454900"/>
            <a:ext cx="1114189" cy="494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473959" y="1473200"/>
            <a:ext cx="4949433" cy="111405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2768946" y="5335815"/>
            <a:ext cx="17734716" cy="386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r>
              <a:rPr lang="en-US" sz="12800" b="1" dirty="0">
                <a:solidFill>
                  <a:srgbClr val="00F0C3"/>
                </a:solidFill>
                <a:latin typeface="Source Code Pro"/>
                <a:ea typeface="Source Code Pro"/>
                <a:cs typeface="Calibri"/>
                <a:sym typeface="Source Code Pro"/>
              </a:rPr>
              <a:t>03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r>
              <a:rPr lang="en-US" sz="12800" b="1" dirty="0">
                <a:solidFill>
                  <a:srgbClr val="00F0C3"/>
                </a:solidFill>
                <a:latin typeface="Source Code Pro"/>
                <a:ea typeface="Source Code Pro"/>
                <a:cs typeface="Calibri"/>
                <a:sym typeface="Source Code Pro"/>
              </a:rPr>
              <a:t>Problem Statement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endParaRPr lang="en-US" sz="12800" b="1" dirty="0">
              <a:solidFill>
                <a:srgbClr val="00F0C3"/>
              </a:solidFill>
              <a:latin typeface="Source Code Pro"/>
              <a:ea typeface="Source Code Pro"/>
              <a:cs typeface="Calibri"/>
              <a:sym typeface="Source Code Pr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endParaRPr lang="en-US" sz="12800" b="1" dirty="0">
              <a:solidFill>
                <a:srgbClr val="00F0C3"/>
              </a:solidFill>
              <a:latin typeface="Source Code Pro"/>
              <a:ea typeface="Source Code Pro"/>
              <a:cs typeface="Calibri"/>
              <a:sym typeface="Source Code Pr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endParaRPr sz="1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8108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2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5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" y="124"/>
            <a:ext cx="24386031" cy="137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5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762000"/>
            <a:ext cx="9132441" cy="24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5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29203" y="10693400"/>
            <a:ext cx="9157845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5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260457" y="1270000"/>
            <a:ext cx="9818327" cy="124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/>
          <p:nvPr/>
        </p:nvSpPr>
        <p:spPr>
          <a:xfrm>
            <a:off x="2502213" y="2489200"/>
            <a:ext cx="7874984" cy="482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" name="Google Shape;99;p5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02213" y="2489200"/>
            <a:ext cx="1501473" cy="101600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"/>
          <p:cNvSpPr/>
          <p:nvPr/>
        </p:nvSpPr>
        <p:spPr>
          <a:xfrm>
            <a:off x="2502213" y="3810006"/>
            <a:ext cx="7874984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2502212" y="3810006"/>
            <a:ext cx="8624505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r>
              <a:rPr lang="en-US" sz="4800" b="1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Data Latency and Volume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r>
              <a:rPr lang="en-US" sz="3200" b="1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The Rapid Generation of Data from different sources.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2502213" y="4775206"/>
            <a:ext cx="8010468" cy="267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2502213" y="8001000"/>
            <a:ext cx="7874984" cy="4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5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02212" y="5820677"/>
            <a:ext cx="1252186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"/>
          <p:cNvSpPr/>
          <p:nvPr/>
        </p:nvSpPr>
        <p:spPr>
          <a:xfrm>
            <a:off x="2502213" y="9321800"/>
            <a:ext cx="7874984" cy="2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2366729" y="7144810"/>
            <a:ext cx="9132441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r>
              <a:rPr lang="en-US" sz="4800" b="1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Computational Complexity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r>
              <a:rPr lang="en-US" sz="3200" b="1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Complex Models and Computations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endParaRPr lang="en-US" sz="3200" b="1" dirty="0">
              <a:solidFill>
                <a:srgbClr val="FFFFFF"/>
              </a:solidFill>
              <a:latin typeface="Source Code Pro"/>
              <a:ea typeface="Source Code Pro"/>
              <a:cs typeface="Calibri"/>
              <a:sym typeface="Source Code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endParaRPr lang="en-US" sz="3200" b="1" dirty="0">
              <a:solidFill>
                <a:srgbClr val="FFFFFF"/>
              </a:solidFill>
              <a:latin typeface="Source Code Pro"/>
              <a:ea typeface="Source Code Pro"/>
              <a:cs typeface="Calibri"/>
              <a:sym typeface="Source Code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6;p5">
            <a:extLst>
              <a:ext uri="{FF2B5EF4-FFF2-40B4-BE49-F238E27FC236}">
                <a16:creationId xmlns:a16="http://schemas.microsoft.com/office/drawing/2014/main" id="{71D452C1-A919-AF4C-9219-DA5C462EE548}"/>
              </a:ext>
            </a:extLst>
          </p:cNvPr>
          <p:cNvSpPr/>
          <p:nvPr/>
        </p:nvSpPr>
        <p:spPr>
          <a:xfrm>
            <a:off x="2248243" y="9074532"/>
            <a:ext cx="11012214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r>
              <a:rPr lang="en-US" sz="4800" b="1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Model Efficiency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r>
              <a:rPr lang="en-US" sz="3200" b="1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Traditional deep-learning models are powerful but not good real-time applications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endParaRPr lang="en-US" sz="4800" b="1" dirty="0">
              <a:solidFill>
                <a:srgbClr val="FFFFFF"/>
              </a:solidFill>
              <a:latin typeface="Source Code Pro"/>
              <a:ea typeface="Source Code Pro"/>
              <a:cs typeface="Calibri"/>
              <a:sym typeface="Source Code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endParaRPr lang="en-US" sz="3200" b="1" dirty="0">
              <a:solidFill>
                <a:srgbClr val="FFFFFF"/>
              </a:solidFill>
              <a:latin typeface="Source Code Pro"/>
              <a:ea typeface="Source Code Pro"/>
              <a:cs typeface="Calibri"/>
              <a:sym typeface="Source Code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endParaRPr lang="en-US" sz="3200" b="1" dirty="0">
              <a:solidFill>
                <a:srgbClr val="FFFFFF"/>
              </a:solidFill>
              <a:latin typeface="Source Code Pro"/>
              <a:ea typeface="Source Code Pro"/>
              <a:cs typeface="Calibri"/>
              <a:sym typeface="Source Code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endParaRPr lang="en-US"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6;p5">
            <a:extLst>
              <a:ext uri="{FF2B5EF4-FFF2-40B4-BE49-F238E27FC236}">
                <a16:creationId xmlns:a16="http://schemas.microsoft.com/office/drawing/2014/main" id="{13143EF3-54FA-DE52-CF81-E9DAE82273CC}"/>
              </a:ext>
            </a:extLst>
          </p:cNvPr>
          <p:cNvSpPr/>
          <p:nvPr/>
        </p:nvSpPr>
        <p:spPr>
          <a:xfrm>
            <a:off x="2248242" y="11186639"/>
            <a:ext cx="10720077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r>
              <a:rPr lang="en-US" sz="4800" b="1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Decision Quality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r>
              <a:rPr lang="en-US" sz="3200" b="1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Decisions are optimized for minimizing accidents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endParaRPr lang="en-US" sz="4800" b="1" dirty="0">
              <a:solidFill>
                <a:srgbClr val="FFFFFF"/>
              </a:solidFill>
              <a:latin typeface="Source Code Pro"/>
              <a:ea typeface="Source Code Pro"/>
              <a:cs typeface="Calibri"/>
              <a:sym typeface="Source Code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endParaRPr lang="en-US" sz="3200" b="1" dirty="0">
              <a:solidFill>
                <a:srgbClr val="FFFFFF"/>
              </a:solidFill>
              <a:latin typeface="Source Code Pro"/>
              <a:ea typeface="Source Code Pro"/>
              <a:cs typeface="Calibri"/>
              <a:sym typeface="Source Code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endParaRPr lang="en-US" sz="3200" b="1" dirty="0">
              <a:solidFill>
                <a:srgbClr val="FFFFFF"/>
              </a:solidFill>
              <a:latin typeface="Source Code Pro"/>
              <a:ea typeface="Source Code Pro"/>
              <a:cs typeface="Calibri"/>
              <a:sym typeface="Source Code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endParaRPr lang="en-US"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2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4"/>
            <a:ext cx="24386031" cy="137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8946" y="0"/>
            <a:ext cx="3556410" cy="745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0515600"/>
            <a:ext cx="1181248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309838" y="7454900"/>
            <a:ext cx="1114189" cy="494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473959" y="1473200"/>
            <a:ext cx="4949433" cy="111405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2768946" y="5335815"/>
            <a:ext cx="17734716" cy="386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r>
              <a:rPr lang="en-US" sz="12800" b="1" dirty="0">
                <a:solidFill>
                  <a:srgbClr val="00F0C3"/>
                </a:solidFill>
                <a:latin typeface="Source Code Pro"/>
                <a:ea typeface="Source Code Pro"/>
                <a:cs typeface="Calibri"/>
                <a:sym typeface="Source Code Pro"/>
              </a:rPr>
              <a:t>04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r>
              <a:rPr lang="en-US" sz="12800" b="1" dirty="0">
                <a:solidFill>
                  <a:srgbClr val="00F0C3"/>
                </a:solidFill>
                <a:latin typeface="Source Code Pro"/>
                <a:ea typeface="Source Code Pro"/>
                <a:cs typeface="Calibri"/>
                <a:sym typeface="Source Code Pro"/>
              </a:rPr>
              <a:t>Solution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endParaRPr lang="en-US" sz="12800" b="1" dirty="0">
              <a:solidFill>
                <a:srgbClr val="00F0C3"/>
              </a:solidFill>
              <a:latin typeface="Source Code Pro"/>
              <a:ea typeface="Source Code Pro"/>
              <a:cs typeface="Calibri"/>
              <a:sym typeface="Source Code Pr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endParaRPr lang="en-US" sz="12800" b="1" dirty="0">
              <a:solidFill>
                <a:srgbClr val="00F0C3"/>
              </a:solidFill>
              <a:latin typeface="Source Code Pro"/>
              <a:ea typeface="Source Code Pro"/>
              <a:cs typeface="Calibri"/>
              <a:sym typeface="Source Code Pr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endParaRPr sz="1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1671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6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4"/>
            <a:ext cx="24386031" cy="137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6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99562" y="6007100"/>
            <a:ext cx="7087486" cy="77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6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6065780" cy="7596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"/>
          <p:cNvSpPr/>
          <p:nvPr/>
        </p:nvSpPr>
        <p:spPr>
          <a:xfrm>
            <a:off x="800200" y="1181100"/>
            <a:ext cx="7049381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6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0200" y="1181100"/>
            <a:ext cx="7049381" cy="58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6"/>
          <p:cNvSpPr/>
          <p:nvPr/>
        </p:nvSpPr>
        <p:spPr>
          <a:xfrm>
            <a:off x="800200" y="7620000"/>
            <a:ext cx="6223778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"/>
          <p:cNvSpPr/>
          <p:nvPr/>
        </p:nvSpPr>
        <p:spPr>
          <a:xfrm>
            <a:off x="800200" y="7620000"/>
            <a:ext cx="6427003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r>
              <a:rPr lang="en-US" sz="4800" b="1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Data Latency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800200" y="8991600"/>
            <a:ext cx="7049381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"/>
          <p:cNvSpPr/>
          <p:nvPr/>
        </p:nvSpPr>
        <p:spPr>
          <a:xfrm>
            <a:off x="800200" y="8991600"/>
            <a:ext cx="7184865" cy="216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None/>
            </a:pPr>
            <a:r>
              <a:rPr lang="en-US" sz="3200" dirty="0" err="1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EfficientNet</a:t>
            </a: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 reduces Data Latency by Reducing Computational Load, Fewer Resources, and Smaller Model Size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800200" y="11633200"/>
            <a:ext cx="1105038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16016702" y="1181100"/>
            <a:ext cx="7049381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" name="Google Shape;127;p6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016702" y="1181100"/>
            <a:ext cx="7049381" cy="58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"/>
          <p:cNvSpPr/>
          <p:nvPr/>
        </p:nvSpPr>
        <p:spPr>
          <a:xfrm>
            <a:off x="16016702" y="7620000"/>
            <a:ext cx="6223778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"/>
          <p:cNvSpPr/>
          <p:nvPr/>
        </p:nvSpPr>
        <p:spPr>
          <a:xfrm>
            <a:off x="15635653" y="7620000"/>
            <a:ext cx="8873387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r>
              <a:rPr lang="en-US" sz="4800" b="1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Computational Complexity</a:t>
            </a:r>
            <a:endParaRPr lang="en-US"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16016702" y="8991600"/>
            <a:ext cx="7049381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"/>
          <p:cNvSpPr/>
          <p:nvPr/>
        </p:nvSpPr>
        <p:spPr>
          <a:xfrm>
            <a:off x="16016702" y="8991600"/>
            <a:ext cx="7184865" cy="216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200"/>
            </a:pPr>
            <a:r>
              <a:rPr lang="en-US" sz="3200" dirty="0" err="1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EfficientNet</a:t>
            </a: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 reduces Computational Complexity by Compound Scaling, High Accuracy, and Resource Efficiency</a:t>
            </a: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16016702" y="11633200"/>
            <a:ext cx="1105038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8408451" y="1181100"/>
            <a:ext cx="7049381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"/>
          <p:cNvSpPr/>
          <p:nvPr/>
        </p:nvSpPr>
        <p:spPr>
          <a:xfrm>
            <a:off x="8408451" y="1181100"/>
            <a:ext cx="4763095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7849581" y="1181100"/>
            <a:ext cx="7862284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r>
              <a:rPr lang="en-US" sz="4400" b="1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Model and Decision Efficiency</a:t>
            </a:r>
            <a:endParaRPr lang="en-US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8408451" y="2552700"/>
            <a:ext cx="7049381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8408451" y="2552700"/>
            <a:ext cx="7184865" cy="216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200"/>
            </a:pPr>
            <a:r>
              <a:rPr lang="en-US" sz="3200" dirty="0" err="1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EfficientNet</a:t>
            </a: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 increases efficiency by Fewer Parameters, Low Computational Cost, Scalability and Faster Inference Time</a:t>
            </a: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None/>
            </a:pP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6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08451" y="5194300"/>
            <a:ext cx="7049381" cy="58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/>
          <p:nvPr/>
        </p:nvSpPr>
        <p:spPr>
          <a:xfrm>
            <a:off x="8408451" y="11633200"/>
            <a:ext cx="1105038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2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4"/>
            <a:ext cx="24386031" cy="137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8946" y="0"/>
            <a:ext cx="3556410" cy="745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0515600"/>
            <a:ext cx="1181248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309838" y="7454900"/>
            <a:ext cx="1114189" cy="494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473959" y="1473200"/>
            <a:ext cx="4949433" cy="111405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2768946" y="5335815"/>
            <a:ext cx="17734716" cy="386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r>
              <a:rPr lang="en-US" sz="12800" b="1" dirty="0">
                <a:solidFill>
                  <a:srgbClr val="00F0C3"/>
                </a:solidFill>
                <a:latin typeface="Source Code Pro"/>
                <a:ea typeface="Source Code Pro"/>
                <a:cs typeface="Calibri"/>
                <a:sym typeface="Source Code Pro"/>
              </a:rPr>
              <a:t>05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r>
              <a:rPr lang="en-US" sz="12800" b="1" dirty="0">
                <a:solidFill>
                  <a:srgbClr val="00F0C3"/>
                </a:solidFill>
                <a:latin typeface="Source Code Pro"/>
                <a:ea typeface="Source Code Pro"/>
                <a:cs typeface="Calibri"/>
                <a:sym typeface="Source Code Pro"/>
              </a:rPr>
              <a:t>Conclusion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endParaRPr lang="en-US" sz="12800" b="1" dirty="0">
              <a:solidFill>
                <a:srgbClr val="00F0C3"/>
              </a:solidFill>
              <a:latin typeface="Source Code Pro"/>
              <a:ea typeface="Source Code Pro"/>
              <a:cs typeface="Calibri"/>
              <a:sym typeface="Source Code Pr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endParaRPr lang="en-US" sz="12800" b="1" dirty="0">
              <a:solidFill>
                <a:srgbClr val="00F0C3"/>
              </a:solidFill>
              <a:latin typeface="Source Code Pro"/>
              <a:ea typeface="Source Code Pro"/>
              <a:cs typeface="Calibri"/>
              <a:sym typeface="Source Code Pr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endParaRPr sz="1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4753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28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1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54607" y="762000"/>
            <a:ext cx="9132441" cy="24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1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0693400"/>
            <a:ext cx="9157845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5" name="Google Shape;285;p1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90511" y="1257300"/>
            <a:ext cx="6084060" cy="123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1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1257300"/>
            <a:ext cx="6084060" cy="123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1"/>
          <p:cNvSpPr/>
          <p:nvPr/>
        </p:nvSpPr>
        <p:spPr>
          <a:xfrm>
            <a:off x="13882835" y="3238500"/>
            <a:ext cx="10690503" cy="162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Source Code Pro"/>
              <a:buNone/>
            </a:pPr>
            <a:r>
              <a:rPr lang="en-US" sz="8000" b="1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Conclusion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1"/>
          <p:cNvSpPr/>
          <p:nvPr/>
        </p:nvSpPr>
        <p:spPr>
          <a:xfrm>
            <a:off x="13730416" y="6121400"/>
            <a:ext cx="857357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13730416" y="6121400"/>
            <a:ext cx="8573572" cy="1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1"/>
          <p:cNvSpPr/>
          <p:nvPr/>
        </p:nvSpPr>
        <p:spPr>
          <a:xfrm>
            <a:off x="13730416" y="6324600"/>
            <a:ext cx="1829029" cy="1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1"/>
          <p:cNvSpPr/>
          <p:nvPr/>
        </p:nvSpPr>
        <p:spPr>
          <a:xfrm>
            <a:off x="15762670" y="6121400"/>
            <a:ext cx="6541318" cy="1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1"/>
          <p:cNvSpPr/>
          <p:nvPr/>
        </p:nvSpPr>
        <p:spPr>
          <a:xfrm>
            <a:off x="13882835" y="5002822"/>
            <a:ext cx="6676801" cy="115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Introduced some basic concepts that led to our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Discussed the most recent architecture in DT-VANET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Done with an analysis and found some of the weaknesses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Presented the solutions to those weaknesses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Successfully eliminated the issues we have identified</a:t>
            </a:r>
          </a:p>
        </p:txBody>
      </p:sp>
      <p:sp>
        <p:nvSpPr>
          <p:cNvPr id="295" name="Google Shape;295;p11"/>
          <p:cNvSpPr/>
          <p:nvPr/>
        </p:nvSpPr>
        <p:spPr>
          <a:xfrm>
            <a:off x="13730416" y="8420100"/>
            <a:ext cx="8573572" cy="2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1"/>
          <p:cNvSpPr/>
          <p:nvPr/>
        </p:nvSpPr>
        <p:spPr>
          <a:xfrm>
            <a:off x="13730416" y="8909050"/>
            <a:ext cx="1829029" cy="1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1"/>
          <p:cNvSpPr/>
          <p:nvPr/>
        </p:nvSpPr>
        <p:spPr>
          <a:xfrm>
            <a:off x="15762670" y="8420100"/>
            <a:ext cx="6541318" cy="2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1"/>
          <p:cNvSpPr/>
          <p:nvPr/>
        </p:nvSpPr>
        <p:spPr>
          <a:xfrm>
            <a:off x="13730416" y="11290300"/>
            <a:ext cx="8573572" cy="1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1"/>
          <p:cNvSpPr/>
          <p:nvPr/>
        </p:nvSpPr>
        <p:spPr>
          <a:xfrm>
            <a:off x="13730416" y="11493500"/>
            <a:ext cx="1829029" cy="1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1"/>
          <p:cNvSpPr/>
          <p:nvPr/>
        </p:nvSpPr>
        <p:spPr>
          <a:xfrm>
            <a:off x="15762670" y="11290300"/>
            <a:ext cx="6541318" cy="1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28"/>
        </a:solid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24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" y="124"/>
            <a:ext cx="24386031" cy="137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2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05800" y="10515600"/>
            <a:ext cx="1181248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2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3021" y="7454900"/>
            <a:ext cx="1114189" cy="494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24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63656" y="1473200"/>
            <a:ext cx="4949433" cy="1114053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24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4"/>
          <p:cNvSpPr/>
          <p:nvPr/>
        </p:nvSpPr>
        <p:spPr>
          <a:xfrm>
            <a:off x="10364495" y="7518400"/>
            <a:ext cx="10563487" cy="419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 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24"/>
          <p:cNvSpPr/>
          <p:nvPr/>
        </p:nvSpPr>
        <p:spPr>
          <a:xfrm>
            <a:off x="2959470" y="3289300"/>
            <a:ext cx="9013893" cy="418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8000"/>
              <a:buFont typeface="Source Code Pro"/>
              <a:buNone/>
            </a:pPr>
            <a:r>
              <a:rPr lang="en-US" sz="8000" b="1" i="0" u="none" strike="noStrike" cap="none">
                <a:solidFill>
                  <a:srgbClr val="00F0C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Thank You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4"/>
          <p:cNvSpPr/>
          <p:nvPr/>
        </p:nvSpPr>
        <p:spPr>
          <a:xfrm rot="-5400000">
            <a:off x="22204468" y="6294859"/>
            <a:ext cx="3645356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Credit | Image: </a:t>
            </a:r>
            <a:r>
              <a:rPr lang="en-US" sz="2400" b="0" i="0" u="sng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2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5" name="Google Shape;715;p24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061692" y="0"/>
            <a:ext cx="3556410" cy="745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2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4"/>
            <a:ext cx="24386031" cy="137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8946" y="0"/>
            <a:ext cx="3556410" cy="745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0515600"/>
            <a:ext cx="1181248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309838" y="7454900"/>
            <a:ext cx="1114189" cy="494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473959" y="1473200"/>
            <a:ext cx="4949433" cy="111405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3810755" y="2434508"/>
            <a:ext cx="19712585" cy="370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r>
              <a:rPr lang="en-US" sz="12800" b="1" dirty="0" err="1">
                <a:solidFill>
                  <a:srgbClr val="00F0C3"/>
                </a:solidFill>
                <a:latin typeface="Source Code Pro"/>
                <a:ea typeface="Source Code Pro"/>
                <a:cs typeface="Calibri"/>
                <a:sym typeface="Source Code Pro"/>
              </a:rPr>
              <a:t>EfficientNet</a:t>
            </a:r>
            <a:r>
              <a:rPr lang="en-US" sz="12800" b="1" dirty="0">
                <a:solidFill>
                  <a:srgbClr val="00F0C3"/>
                </a:solidFill>
                <a:latin typeface="Source Code Pro"/>
                <a:ea typeface="Source Code Pro"/>
                <a:cs typeface="Calibri"/>
                <a:sym typeface="Source Code Pro"/>
              </a:rPr>
              <a:t>, VANET, Digital Twins</a:t>
            </a:r>
            <a:endParaRPr sz="1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7101795" y="8107524"/>
            <a:ext cx="10182439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None/>
            </a:pP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Image Classification Model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28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3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4"/>
            <a:ext cx="24386031" cy="137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3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99562" y="6007100"/>
            <a:ext cx="7087486" cy="77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3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6065780" cy="7596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3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186248" y="12674600"/>
            <a:ext cx="32008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"/>
          <p:cNvSpPr/>
          <p:nvPr/>
        </p:nvSpPr>
        <p:spPr>
          <a:xfrm rot="-5400000">
            <a:off x="-296760" y="5434978"/>
            <a:ext cx="11338284" cy="4631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r>
              <a:rPr lang="en-US" sz="12800" b="1" i="0" u="none" strike="noStrike" cap="none">
                <a:solidFill>
                  <a:srgbClr val="00F0C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Table of Contents</a:t>
            </a:r>
            <a:endParaRPr sz="1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11164695" y="1638300"/>
            <a:ext cx="7760670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Google Shape;48;p3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64695" y="1638300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"/>
          <p:cNvSpPr/>
          <p:nvPr/>
        </p:nvSpPr>
        <p:spPr>
          <a:xfrm>
            <a:off x="11164695" y="1638300"/>
            <a:ext cx="1625803" cy="1625600"/>
          </a:xfrm>
          <a:prstGeom prst="rect">
            <a:avLst/>
          </a:prstGeom>
          <a:noFill/>
          <a:ln w="12700" cap="flat" cmpd="sng">
            <a:solidFill>
              <a:srgbClr val="00F0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11507638" y="1968500"/>
            <a:ext cx="939917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4800"/>
              <a:buFont typeface="Source Code Pro"/>
              <a:buNone/>
            </a:pPr>
            <a:r>
              <a:rPr lang="en-US" sz="4800" b="1" i="0" u="none" strike="noStrike" cap="none">
                <a:solidFill>
                  <a:srgbClr val="00F0C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01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"/>
          <p:cNvSpPr/>
          <p:nvPr/>
        </p:nvSpPr>
        <p:spPr>
          <a:xfrm>
            <a:off x="12993724" y="1765300"/>
            <a:ext cx="593164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12993724" y="1765300"/>
            <a:ext cx="6134867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Introduction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"/>
          <p:cNvSpPr/>
          <p:nvPr/>
        </p:nvSpPr>
        <p:spPr>
          <a:xfrm>
            <a:off x="12993724" y="2628900"/>
            <a:ext cx="6876891" cy="64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None/>
            </a:pP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CNN, </a:t>
            </a:r>
            <a:r>
              <a:rPr lang="en-US" sz="3200" dirty="0" err="1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ResNet</a:t>
            </a: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EfficientNet</a:t>
            </a: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 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"/>
          <p:cNvSpPr/>
          <p:nvPr/>
        </p:nvSpPr>
        <p:spPr>
          <a:xfrm>
            <a:off x="11164695" y="4356100"/>
            <a:ext cx="7760670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3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64695" y="4356100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"/>
          <p:cNvSpPr/>
          <p:nvPr/>
        </p:nvSpPr>
        <p:spPr>
          <a:xfrm>
            <a:off x="11164695" y="4356100"/>
            <a:ext cx="1625803" cy="1625600"/>
          </a:xfrm>
          <a:prstGeom prst="rect">
            <a:avLst/>
          </a:prstGeom>
          <a:noFill/>
          <a:ln w="12700" cap="flat" cmpd="sng">
            <a:solidFill>
              <a:srgbClr val="00F0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11507638" y="4686300"/>
            <a:ext cx="939917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4800"/>
              <a:buFont typeface="Source Code Pro"/>
              <a:buNone/>
            </a:pPr>
            <a:r>
              <a:rPr lang="en-US" sz="4800" b="1" i="0" u="none" strike="noStrike" cap="none">
                <a:solidFill>
                  <a:srgbClr val="00F0C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02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12993724" y="4483100"/>
            <a:ext cx="593164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12993724" y="4483100"/>
            <a:ext cx="6134867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r>
              <a:rPr lang="en-US" sz="4800" b="1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DT-VANET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>
            <a:off x="12993724" y="5346700"/>
            <a:ext cx="6067125" cy="64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11164695" y="7073900"/>
            <a:ext cx="7760670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3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64695" y="7073900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/>
          <p:cNvSpPr/>
          <p:nvPr/>
        </p:nvSpPr>
        <p:spPr>
          <a:xfrm>
            <a:off x="11164695" y="7073900"/>
            <a:ext cx="1625803" cy="1625600"/>
          </a:xfrm>
          <a:prstGeom prst="rect">
            <a:avLst/>
          </a:prstGeom>
          <a:noFill/>
          <a:ln w="12700" cap="flat" cmpd="sng">
            <a:solidFill>
              <a:srgbClr val="00F0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1507638" y="7404100"/>
            <a:ext cx="939917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4800"/>
              <a:buFont typeface="Source Code Pro"/>
              <a:buNone/>
            </a:pPr>
            <a:r>
              <a:rPr lang="en-US" sz="4800" b="1" i="0" u="none" strike="noStrike" cap="none">
                <a:solidFill>
                  <a:srgbClr val="00F0C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03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12993724" y="7200900"/>
            <a:ext cx="593164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3724" y="7200900"/>
            <a:ext cx="6876891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Problem Statement</a:t>
            </a:r>
            <a:endParaRPr lang="en-US"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12993724" y="8064500"/>
            <a:ext cx="6067125" cy="64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11164695" y="9791700"/>
            <a:ext cx="7760670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3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64695" y="9791700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/>
          <p:nvPr/>
        </p:nvSpPr>
        <p:spPr>
          <a:xfrm>
            <a:off x="11164695" y="9791700"/>
            <a:ext cx="1625803" cy="1625600"/>
          </a:xfrm>
          <a:prstGeom prst="rect">
            <a:avLst/>
          </a:prstGeom>
          <a:noFill/>
          <a:ln w="12700" cap="flat" cmpd="sng">
            <a:solidFill>
              <a:srgbClr val="00F0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11507638" y="10121900"/>
            <a:ext cx="939917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4800"/>
              <a:buFont typeface="Source Code Pro"/>
              <a:buNone/>
            </a:pPr>
            <a:r>
              <a:rPr lang="en-US" sz="4800" b="1" i="0" u="none" strike="noStrike" cap="none" dirty="0">
                <a:solidFill>
                  <a:srgbClr val="00F0C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04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12993724" y="9918700"/>
            <a:ext cx="593164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12993724" y="9918700"/>
            <a:ext cx="6134867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r>
              <a:rPr lang="en-US" sz="4800" b="1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Solution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12993724" y="10782300"/>
            <a:ext cx="6067125" cy="64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69;p3" descr=" ">
            <a:extLst>
              <a:ext uri="{FF2B5EF4-FFF2-40B4-BE49-F238E27FC236}">
                <a16:creationId xmlns:a16="http://schemas.microsoft.com/office/drawing/2014/main" id="{47E245B3-6375-9966-D07B-87740AE33D3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317095" y="9944100"/>
            <a:ext cx="1625803" cy="16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2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4"/>
            <a:ext cx="24386031" cy="137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8946" y="0"/>
            <a:ext cx="3556410" cy="745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0515600"/>
            <a:ext cx="1181248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309838" y="7454900"/>
            <a:ext cx="1114189" cy="494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473959" y="1473200"/>
            <a:ext cx="4949433" cy="111405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2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23340" y="10820400"/>
            <a:ext cx="711289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"/>
          <p:cNvSpPr/>
          <p:nvPr/>
        </p:nvSpPr>
        <p:spPr>
          <a:xfrm>
            <a:off x="2768946" y="5335815"/>
            <a:ext cx="11736464" cy="258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r>
              <a:rPr lang="en-US" sz="12800" b="1" dirty="0">
                <a:solidFill>
                  <a:srgbClr val="00F0C3"/>
                </a:solidFill>
                <a:latin typeface="Source Code Pro"/>
                <a:ea typeface="Source Code Pro"/>
                <a:cs typeface="Calibri"/>
                <a:sym typeface="Source Code Pro"/>
              </a:rPr>
              <a:t>01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r>
              <a:rPr lang="en-US" sz="12800" b="1" dirty="0">
                <a:solidFill>
                  <a:srgbClr val="00F0C3"/>
                </a:solidFill>
                <a:latin typeface="Source Code Pro"/>
                <a:ea typeface="Source Code Pro"/>
                <a:cs typeface="Calibri"/>
                <a:sym typeface="Source Code Pro"/>
              </a:rPr>
              <a:t>Introduction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12800"/>
              <a:buFont typeface="Source Code Pro"/>
              <a:buNone/>
            </a:pPr>
            <a:endParaRPr sz="1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3847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28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6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4"/>
            <a:ext cx="24386031" cy="137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6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99562" y="6007100"/>
            <a:ext cx="7087486" cy="77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6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6065780" cy="759665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16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>
            <a:off x="11825178" y="4762500"/>
            <a:ext cx="8738692" cy="2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>
            <a:off x="11825178" y="4762500"/>
            <a:ext cx="8738692" cy="2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>
            <a:off x="11825178" y="4762500"/>
            <a:ext cx="8941918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6"/>
          <p:cNvSpPr/>
          <p:nvPr/>
        </p:nvSpPr>
        <p:spPr>
          <a:xfrm>
            <a:off x="11825178" y="5727700"/>
            <a:ext cx="8874176" cy="165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6"/>
          <p:cNvSpPr/>
          <p:nvPr/>
        </p:nvSpPr>
        <p:spPr>
          <a:xfrm>
            <a:off x="11540406" y="5490633"/>
            <a:ext cx="9090103" cy="414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Char char="•"/>
            </a:pP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Depth Scaling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342900" algn="l" rtl="0"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Char char="•"/>
            </a:pP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More Accuracy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342900" algn="l" rtl="0"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Char char="•"/>
            </a:pP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Vanishing Gradient	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342900" algn="l" rtl="0"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Char char="•"/>
            </a:pP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Residual Neural Network “skip connection”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6"/>
          <p:cNvSpPr/>
          <p:nvPr/>
        </p:nvSpPr>
        <p:spPr>
          <a:xfrm>
            <a:off x="11825178" y="1511300"/>
            <a:ext cx="12900579" cy="374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8000"/>
              <a:buFont typeface="Source Code Pro"/>
              <a:buNone/>
            </a:pPr>
            <a:r>
              <a:rPr lang="en-US" sz="8000" b="1" dirty="0">
                <a:solidFill>
                  <a:srgbClr val="00F0C3"/>
                </a:solidFill>
                <a:latin typeface="Source Code Pro"/>
                <a:ea typeface="Source Code Pro"/>
                <a:cs typeface="Calibri"/>
                <a:sym typeface="Source Code Pro"/>
              </a:rPr>
              <a:t>Convolutional Neural Network, Residual Network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diagram of a diagram of a building&#10;&#10;Description automatically generated with medium confidence">
            <a:extLst>
              <a:ext uri="{FF2B5EF4-FFF2-40B4-BE49-F238E27FC236}">
                <a16:creationId xmlns:a16="http://schemas.microsoft.com/office/drawing/2014/main" id="{A8B7E329-0966-F9CF-40B6-0F6A89C8C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4786" y="3815914"/>
            <a:ext cx="9090102" cy="53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56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28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6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4"/>
            <a:ext cx="24386031" cy="137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6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99562" y="6007100"/>
            <a:ext cx="7087486" cy="77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6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6065780" cy="759665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16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>
            <a:off x="11825178" y="4762500"/>
            <a:ext cx="8738692" cy="2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>
            <a:off x="11825178" y="4762500"/>
            <a:ext cx="8738692" cy="2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>
            <a:off x="11825178" y="4762500"/>
            <a:ext cx="8941918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6"/>
          <p:cNvSpPr/>
          <p:nvPr/>
        </p:nvSpPr>
        <p:spPr>
          <a:xfrm>
            <a:off x="11825178" y="5727700"/>
            <a:ext cx="8874176" cy="165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6"/>
          <p:cNvSpPr/>
          <p:nvPr/>
        </p:nvSpPr>
        <p:spPr>
          <a:xfrm>
            <a:off x="5329760" y="3934232"/>
            <a:ext cx="9090103" cy="306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Char char="•"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Lots of Pro</a:t>
            </a: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cessing (Layers)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342900" algn="l" rtl="0"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Char char="•"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Lots of Computation (Training)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342900" algn="l" rtl="0"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Char char="•"/>
            </a:pP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 Time-Consuming Processing	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6"/>
          <p:cNvSpPr/>
          <p:nvPr/>
        </p:nvSpPr>
        <p:spPr>
          <a:xfrm>
            <a:off x="5916747" y="1238312"/>
            <a:ext cx="12900579" cy="152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8000"/>
              <a:buFont typeface="Source Code Pro"/>
              <a:buNone/>
            </a:pPr>
            <a:r>
              <a:rPr lang="en-US" sz="8000" b="1" i="0" u="none" strike="noStrike" cap="none" dirty="0">
                <a:solidFill>
                  <a:srgbClr val="00F0C3"/>
                </a:solidFill>
                <a:latin typeface="Source Code Pro"/>
                <a:ea typeface="Source Code Pro"/>
                <a:cs typeface="Calibri"/>
                <a:sym typeface="Source Code Pro"/>
              </a:rPr>
              <a:t>Still Issues?</a:t>
            </a:r>
            <a:endParaRPr lang="en-US"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5800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28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8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4"/>
            <a:ext cx="24386031" cy="137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54607" y="762000"/>
            <a:ext cx="9132441" cy="24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0693400"/>
            <a:ext cx="9157845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/>
          <p:nvPr/>
        </p:nvSpPr>
        <p:spPr>
          <a:xfrm>
            <a:off x="0" y="1111250"/>
            <a:ext cx="24073339" cy="162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F0C3"/>
              </a:buClr>
              <a:buSzPts val="8000"/>
            </a:pPr>
            <a:r>
              <a:rPr lang="en-US" sz="8000" b="1" i="0" u="none" strike="noStrike" cap="none" dirty="0">
                <a:solidFill>
                  <a:srgbClr val="00F0C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Magic of </a:t>
            </a:r>
            <a:r>
              <a:rPr lang="en-US" sz="8000" b="1" dirty="0" err="1">
                <a:solidFill>
                  <a:srgbClr val="00F0C3"/>
                </a:solidFill>
                <a:latin typeface="Source Code Pro"/>
                <a:ea typeface="Source Code Pro"/>
                <a:cs typeface="Calibri"/>
                <a:sym typeface="Source Code Pro"/>
              </a:rPr>
              <a:t>EfficientNet</a:t>
            </a:r>
            <a:endParaRPr lang="en-US"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8000"/>
              <a:buFont typeface="Source Code Pro"/>
              <a:buNone/>
            </a:pPr>
            <a:r>
              <a:rPr lang="en-US" sz="8000" b="1" i="0" u="none" strike="noStrike" cap="none" dirty="0">
                <a:solidFill>
                  <a:srgbClr val="00F0C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 Research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"/>
          <p:cNvSpPr/>
          <p:nvPr/>
        </p:nvSpPr>
        <p:spPr>
          <a:xfrm>
            <a:off x="2121165" y="3695700"/>
            <a:ext cx="6096762" cy="6096000"/>
          </a:xfrm>
          <a:prstGeom prst="roundRect">
            <a:avLst>
              <a:gd name="adj" fmla="val 2083350"/>
            </a:avLst>
          </a:prstGeom>
          <a:noFill/>
          <a:ln w="38100" cap="flat" cmpd="sng">
            <a:solidFill>
              <a:srgbClr val="00F0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p8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306426" y="4800600"/>
            <a:ext cx="1514401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>
            <a:off x="2273584" y="6946900"/>
            <a:ext cx="5791924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"/>
          <p:cNvSpPr/>
          <p:nvPr/>
        </p:nvSpPr>
        <p:spPr>
          <a:xfrm>
            <a:off x="2171971" y="6946900"/>
            <a:ext cx="5995149" cy="1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r>
              <a:rPr lang="en-US" sz="4800" b="1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Depth(Layers)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9145143" y="3695700"/>
            <a:ext cx="6096762" cy="6096000"/>
          </a:xfrm>
          <a:prstGeom prst="roundRect">
            <a:avLst>
              <a:gd name="adj" fmla="val 2083350"/>
            </a:avLst>
          </a:prstGeom>
          <a:noFill/>
          <a:ln w="38100" cap="flat" cmpd="sng">
            <a:solidFill>
              <a:srgbClr val="00F0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8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98376" y="5016500"/>
            <a:ext cx="1390297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8"/>
          <p:cNvSpPr/>
          <p:nvPr/>
        </p:nvSpPr>
        <p:spPr>
          <a:xfrm>
            <a:off x="9297562" y="6946900"/>
            <a:ext cx="5791924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8"/>
          <p:cNvSpPr/>
          <p:nvPr/>
        </p:nvSpPr>
        <p:spPr>
          <a:xfrm>
            <a:off x="9195949" y="6946900"/>
            <a:ext cx="5995149" cy="1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r>
              <a:rPr lang="en-US" sz="4800" b="1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Width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r>
              <a:rPr lang="en-US" sz="4800" b="1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Channels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16169121" y="3695700"/>
            <a:ext cx="6096762" cy="6096000"/>
          </a:xfrm>
          <a:prstGeom prst="roundRect">
            <a:avLst>
              <a:gd name="adj" fmla="val 2083350"/>
            </a:avLst>
          </a:prstGeom>
          <a:noFill/>
          <a:ln w="38100" cap="flat" cmpd="sng">
            <a:solidFill>
              <a:srgbClr val="00F0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8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47213" y="4870450"/>
            <a:ext cx="164466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/>
          <p:nvPr/>
        </p:nvSpPr>
        <p:spPr>
          <a:xfrm>
            <a:off x="16321540" y="6946900"/>
            <a:ext cx="5791924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"/>
          <p:cNvSpPr/>
          <p:nvPr/>
        </p:nvSpPr>
        <p:spPr>
          <a:xfrm>
            <a:off x="16219927" y="6946900"/>
            <a:ext cx="5995149" cy="1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Resolution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2146568" y="10401300"/>
            <a:ext cx="6096762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"/>
          <p:cNvSpPr/>
          <p:nvPr/>
        </p:nvSpPr>
        <p:spPr>
          <a:xfrm>
            <a:off x="2146568" y="10401300"/>
            <a:ext cx="6096762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8"/>
          <p:cNvSpPr/>
          <p:nvPr/>
        </p:nvSpPr>
        <p:spPr>
          <a:xfrm>
            <a:off x="2146568" y="10401300"/>
            <a:ext cx="6232246" cy="165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None/>
            </a:pP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Balance all network dimensions network width, depth, and resolution </a:t>
            </a: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9145143" y="10401300"/>
            <a:ext cx="6096762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9145143" y="10401300"/>
            <a:ext cx="6096762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9145143" y="10401300"/>
            <a:ext cx="6232246" cy="165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16169121" y="10401300"/>
            <a:ext cx="6096762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8"/>
          <p:cNvSpPr/>
          <p:nvPr/>
        </p:nvSpPr>
        <p:spPr>
          <a:xfrm>
            <a:off x="16169121" y="10401300"/>
            <a:ext cx="6096762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"/>
          <p:cNvSpPr/>
          <p:nvPr/>
        </p:nvSpPr>
        <p:spPr>
          <a:xfrm>
            <a:off x="16169121" y="10401300"/>
            <a:ext cx="6232246" cy="216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lose up of a flower&#10;&#10;Description automatically generated">
            <a:extLst>
              <a:ext uri="{FF2B5EF4-FFF2-40B4-BE49-F238E27FC236}">
                <a16:creationId xmlns:a16="http://schemas.microsoft.com/office/drawing/2014/main" id="{F56597A7-7D57-ABD1-6063-72353D85FD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76611" y="10189877"/>
            <a:ext cx="5541691" cy="3064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77CEF7-9D81-A2A9-0BFB-BA658C6A60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5766" y="10454861"/>
            <a:ext cx="5563744" cy="25880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28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15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4"/>
            <a:ext cx="24386031" cy="137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5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8946" y="0"/>
            <a:ext cx="3556410" cy="74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5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0515600"/>
            <a:ext cx="1181248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309838" y="7454900"/>
            <a:ext cx="1114189" cy="494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5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473959" y="1473200"/>
            <a:ext cx="4949433" cy="111405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5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5"/>
          <p:cNvSpPr/>
          <p:nvPr/>
        </p:nvSpPr>
        <p:spPr>
          <a:xfrm>
            <a:off x="15864283" y="5829300"/>
            <a:ext cx="4712289" cy="3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5"/>
          <p:cNvSpPr/>
          <p:nvPr/>
        </p:nvSpPr>
        <p:spPr>
          <a:xfrm>
            <a:off x="15864283" y="5829300"/>
            <a:ext cx="4712289" cy="3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5"/>
          <p:cNvSpPr/>
          <p:nvPr/>
        </p:nvSpPr>
        <p:spPr>
          <a:xfrm>
            <a:off x="7235067" y="3828496"/>
            <a:ext cx="13341505" cy="1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Code Pro"/>
              <a:buNone/>
            </a:pPr>
            <a:r>
              <a:rPr lang="en-US" sz="4800" b="1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Baseline Model: </a:t>
            </a:r>
            <a:r>
              <a:rPr lang="en-US" sz="4800" b="1" dirty="0" err="1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EfficientNet</a:t>
            </a:r>
            <a:r>
              <a:rPr lang="en-US" sz="4800" b="1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 B0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5"/>
          <p:cNvSpPr/>
          <p:nvPr/>
        </p:nvSpPr>
        <p:spPr>
          <a:xfrm>
            <a:off x="7026435" y="5421565"/>
            <a:ext cx="13840497" cy="588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None/>
            </a:pP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To Scale the depth, width, and resolution, a baseline model is needed which is, here, called “</a:t>
            </a:r>
            <a:r>
              <a:rPr lang="en-US" sz="3200" dirty="0" err="1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Efficientnet</a:t>
            </a: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 B0”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None/>
            </a:pP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And scale for each </a:t>
            </a:r>
            <a:r>
              <a:rPr lang="en-US" sz="3200" dirty="0" err="1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Efficientnet</a:t>
            </a:r>
            <a:endParaRPr lang="en-US" sz="3200" dirty="0">
              <a:solidFill>
                <a:srgbClr val="FFFFFF"/>
              </a:solidFill>
              <a:latin typeface="Source Code Pro"/>
              <a:ea typeface="Source Code Pro"/>
              <a:cs typeface="Calibri"/>
              <a:sym typeface="Source Code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None/>
            </a:pPr>
            <a:endParaRPr lang="en-US" sz="3200" b="0" i="0" u="none" strike="noStrike" cap="none" dirty="0">
              <a:solidFill>
                <a:srgbClr val="FFFFFF"/>
              </a:solidFill>
              <a:latin typeface="Source Code Pro"/>
              <a:ea typeface="Source Code Pro"/>
              <a:cs typeface="Calibri"/>
              <a:sym typeface="Source Code Pro"/>
            </a:endParaRPr>
          </a:p>
          <a:p>
            <a:pPr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Efficientnet-B0(NAS)</a:t>
            </a:r>
            <a:b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</a:b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Efficientnet-B1</a:t>
            </a:r>
          </a:p>
          <a:p>
            <a:pPr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Efficientnet-B2</a:t>
            </a:r>
          </a:p>
          <a:p>
            <a:pPr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Efficientnet-B3</a:t>
            </a:r>
          </a:p>
          <a:p>
            <a:pPr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Efficientnet-B4</a:t>
            </a:r>
          </a:p>
          <a:p>
            <a:pPr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Efficientnet-B5</a:t>
            </a:r>
          </a:p>
          <a:p>
            <a:pPr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Efficientnet-B6</a:t>
            </a:r>
          </a:p>
          <a:p>
            <a:pPr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Source Code Pro"/>
                <a:ea typeface="Source Code Pro"/>
                <a:cs typeface="Calibri"/>
                <a:sym typeface="Source Code Pro"/>
              </a:rPr>
              <a:t>Efficientnet-B7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Code Pro"/>
              <a:buNone/>
            </a:pPr>
            <a:endParaRPr lang="en-US" sz="3200" dirty="0">
              <a:solidFill>
                <a:srgbClr val="FFFFFF"/>
              </a:solidFill>
              <a:latin typeface="Source Code Pro"/>
              <a:ea typeface="Source Code Pro"/>
              <a:cs typeface="Calibri"/>
              <a:sym typeface="Source Code Pro"/>
            </a:endParaRPr>
          </a:p>
        </p:txBody>
      </p:sp>
      <p:sp>
        <p:nvSpPr>
          <p:cNvPr id="440" name="Google Shape;440;p15"/>
          <p:cNvSpPr/>
          <p:nvPr/>
        </p:nvSpPr>
        <p:spPr>
          <a:xfrm>
            <a:off x="5279627" y="2032000"/>
            <a:ext cx="13840497" cy="162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F0C3"/>
              </a:buClr>
              <a:buSzPts val="8000"/>
              <a:buFont typeface="Source Code Pro"/>
              <a:buNone/>
            </a:pPr>
            <a:r>
              <a:rPr lang="en-US" sz="8000" b="1" i="0" u="none" strike="noStrike" cap="none" dirty="0">
                <a:solidFill>
                  <a:srgbClr val="00F0C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Compound Scaling</a:t>
            </a:r>
            <a:endParaRPr lang="en-US"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50C1A2-72E2-9AC7-EA3D-A4283DE0D6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32" y="5273813"/>
            <a:ext cx="6236280" cy="603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88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28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15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8946" y="0"/>
            <a:ext cx="3556410" cy="74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5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0515600"/>
            <a:ext cx="1181248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5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309838" y="7454900"/>
            <a:ext cx="1114189" cy="494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473959" y="1473200"/>
            <a:ext cx="4949433" cy="111405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5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5"/>
          <p:cNvSpPr/>
          <p:nvPr/>
        </p:nvSpPr>
        <p:spPr>
          <a:xfrm>
            <a:off x="15864283" y="5829300"/>
            <a:ext cx="4712289" cy="3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5"/>
          <p:cNvSpPr/>
          <p:nvPr/>
        </p:nvSpPr>
        <p:spPr>
          <a:xfrm>
            <a:off x="15864283" y="5829300"/>
            <a:ext cx="4712289" cy="3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37CDA-996D-B866-FC4C-664ED1F75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4574" y="1570808"/>
            <a:ext cx="13875026" cy="1144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41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328</Words>
  <Application>Microsoft Macintosh PowerPoint</Application>
  <PresentationFormat>Custom</PresentationFormat>
  <Paragraphs>110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Inter</vt:lpstr>
      <vt:lpstr>Source Code Pro</vt:lpstr>
      <vt:lpstr>Source Code Pro SemiBold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kaiyang li</cp:lastModifiedBy>
  <cp:revision>11</cp:revision>
  <dcterms:created xsi:type="dcterms:W3CDTF">2023-10-05T08:10:59Z</dcterms:created>
  <dcterms:modified xsi:type="dcterms:W3CDTF">2024-09-16T14:16:53Z</dcterms:modified>
</cp:coreProperties>
</file>